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900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OMNICHANNEL MARKETING PLAN TEMPLATE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7680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Pharma &amp; Biotech</a:t>
            </a:r>
            <a:endParaRPr lang="en-US" sz="3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Omnichannel Launch Framework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marketing plan template covering HCP, Patient, and Payer journeys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five lifecycle phases — with A/B testing, decision paths, and 20 KPIs.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JW Transform Consulting| 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8288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384048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 Paths — Pharma &amp; Biotech Routing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05840"/>
            <a:ext cx="25603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100584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Specialty / Buy-and-bill?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017520" y="1005840"/>
            <a:ext cx="2834640" cy="777240"/>
          </a:xfrm>
          <a:prstGeom prst="rect">
            <a:avLst/>
          </a:prstGeom>
          <a:solidFill>
            <a:srgbClr val="F0FDF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017520" y="1005840"/>
            <a:ext cx="36576" cy="7772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154680" y="100584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→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154680" y="120700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MSL + KOL engagement → Hub-centric access → Nurse educator onboarding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035040" y="1005840"/>
            <a:ext cx="2834640" cy="777240"/>
          </a:xfrm>
          <a:prstGeom prst="rect">
            <a:avLst/>
          </a:prstGeom>
          <a:solidFill>
            <a:srgbClr val="FFF7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035040" y="1005840"/>
            <a:ext cx="36576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172200" y="100584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→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172200" y="120700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care rep model → Retail pharmacy → DTC mass media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74320" y="1965960"/>
            <a:ext cx="25603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11480" y="196596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Rare / Orphan TA?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017520" y="1965960"/>
            <a:ext cx="2834640" cy="777240"/>
          </a:xfrm>
          <a:prstGeom prst="rect">
            <a:avLst/>
          </a:prstGeom>
          <a:solidFill>
            <a:srgbClr val="F0FDF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017520" y="1965960"/>
            <a:ext cx="36576" cy="7772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154680" y="196596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→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3154680" y="216712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Disease awareness first → Patient advocacy → Center-of-excellence targeting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035040" y="1965960"/>
            <a:ext cx="2834640" cy="777240"/>
          </a:xfrm>
          <a:prstGeom prst="rect">
            <a:avLst/>
          </a:prstGeom>
          <a:solidFill>
            <a:srgbClr val="FFF7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035040" y="1965960"/>
            <a:ext cx="36576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172200" y="196596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→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172200" y="216712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Broader HCP targeting → Share-shift messaging → Formulary pull-through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274320" y="2926080"/>
            <a:ext cx="25603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11480" y="29260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REMS / Risk management?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017520" y="2926080"/>
            <a:ext cx="2834640" cy="777240"/>
          </a:xfrm>
          <a:prstGeom prst="rect">
            <a:avLst/>
          </a:prstGeom>
          <a:solidFill>
            <a:srgbClr val="F0FDF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3017520" y="2926080"/>
            <a:ext cx="36576" cy="7772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154680" y="292608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→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154680" y="312724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portal → Certified prescriber program → Pharmacovigilance comms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6035040" y="2926080"/>
            <a:ext cx="2834640" cy="777240"/>
          </a:xfrm>
          <a:prstGeom prst="rect">
            <a:avLst/>
          </a:prstGeom>
          <a:solidFill>
            <a:srgbClr val="FFF7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6035040" y="2926080"/>
            <a:ext cx="36576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172200" y="292608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→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6172200" y="312724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commercial model → Broader DTC → Simplified hub enrollment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74320" y="3886200"/>
            <a:ext cx="25603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11480" y="388620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Biosimilar / Competitive entry?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3017520" y="3886200"/>
            <a:ext cx="2834640" cy="777240"/>
          </a:xfrm>
          <a:prstGeom prst="rect">
            <a:avLst/>
          </a:prstGeom>
          <a:solidFill>
            <a:srgbClr val="F0FDF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3017520" y="3886200"/>
            <a:ext cx="36576" cy="7772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3154680" y="388620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→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3154680" y="408736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/ value-led messaging → Payer-first launch → Switching support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035040" y="3886200"/>
            <a:ext cx="2834640" cy="777240"/>
          </a:xfrm>
          <a:prstGeom prst="rect">
            <a:avLst/>
          </a:prstGeom>
          <a:solidFill>
            <a:srgbClr val="FFF7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6035040" y="3886200"/>
            <a:ext cx="36576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6172200" y="388620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→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6172200" y="408736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 messaging → KOL-led market shaping → Premium pricing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32588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384048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A/B Testing Framework — Pharma Compliance Protocol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201168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914400"/>
            <a:ext cx="365760" cy="365760"/>
          </a:xfrm>
          <a:prstGeom prst="ellipse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914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14173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 &amp; MLR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178308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hypothesis. Submit BOTH variants through Medical, Legal, Regulatory review BEFORE testing. Document approved claims.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560320" y="1051560"/>
            <a:ext cx="201168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651760" y="914400"/>
            <a:ext cx="365760" cy="365760"/>
          </a:xfrm>
          <a:prstGeom prst="ellipse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651760" y="914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697480" y="14173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Audience Split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697480" y="178308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Randomize at HCP/patient level (not geography). Ensure equal decile representation for HCPs.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1051560"/>
            <a:ext cx="201168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846320" y="914400"/>
            <a:ext cx="365760" cy="365760"/>
          </a:xfrm>
          <a:prstGeom prst="ellipse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0" y="914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892040" y="14173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&amp; Measure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892040" y="178308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Min. 2-week flight per variant. Track primary + guardrail metrics. Monitor AE reporting across both arms.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949440" y="1051560"/>
            <a:ext cx="201168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7040880" y="914400"/>
            <a:ext cx="365760" cy="365760"/>
          </a:xfrm>
          <a:prstGeom prst="ellipse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040880" y="914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086600" y="14173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&amp; Scale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086600" y="178308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Statistical significance at p&lt;0.05. Document learnings. Scale winner. Archive loser with rationale.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31520" y="3566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A/B TESTS ACROSS ALL 5 PHASES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A/B Test Inventory — All Phases</a:t>
            </a:r>
            <a:endParaRPr lang="en-US" sz="22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68680"/>
          <a:ext cx="8595360" cy="3621024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Phase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Test Element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Variant A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Variant B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Primary Metric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EA5E9"/>
                          </a:solidFill>
                        </a:rPr>
                        <a:t>Awareness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DTC Creative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Emotional patient story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Clinical benefit-led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6366F1"/>
                          </a:solidFill>
                        </a:rPr>
                        <a:t>Aided awareness lift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EA5E9"/>
                          </a:solidFill>
                        </a:rPr>
                        <a:t>Awareness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HCP Journal Ad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MOA-focused visual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Efficacy data table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6366F1"/>
                          </a:solidFill>
                        </a:rPr>
                        <a:t>Ad recall / engagement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D9488"/>
                          </a:solidFill>
                        </a:rPr>
                        <a:t>Consideration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Email Subject Lines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Data-driven ("67% response")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Benefit-driven ("Transform outcomes")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6366F1"/>
                          </a:solidFill>
                        </a:rPr>
                        <a:t>Open rate / CTR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D9488"/>
                          </a:solidFill>
                        </a:rPr>
                        <a:t>Consideration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Webinar Format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Live panel discussion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On-demand case study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6366F1"/>
                          </a:solidFill>
                        </a:rPr>
                        <a:t>Reg-to-attend rate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0B981"/>
                          </a:solidFill>
                        </a:rPr>
                        <a:t>Conversion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Hub Enrollment Flow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Digital-first (portal)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Phone-first (live agent)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6366F1"/>
                          </a:solidFill>
                        </a:rPr>
                        <a:t>Enrollment completion rate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0B981"/>
                          </a:solidFill>
                        </a:rPr>
                        <a:t>Conversion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Copay Card Offer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$0 first fill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Pay no more than $X/month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6366F1"/>
                          </a:solidFill>
                        </a:rPr>
                        <a:t>Redemption rate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8B5CF6"/>
                          </a:solidFill>
                        </a:rPr>
                        <a:t>Adherence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Refill Reminders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SMS 3 days before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App push + email 5 days before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6366F1"/>
                          </a:solidFill>
                        </a:rPr>
                        <a:t>Refill rate / PDC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8B5CF6"/>
                          </a:solidFill>
                        </a:rPr>
                        <a:t>Adherence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Patient App Engagement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Gamified symptom tracker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Minimal check-in prompt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6366F1"/>
                          </a:solidFill>
                        </a:rPr>
                        <a:t>DAU / MAU ratio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59E0B"/>
                          </a:solidFill>
                        </a:rPr>
                        <a:t>Advocacy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P2P Format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In-person dinner program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Virtual grand rounds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6366F1"/>
                          </a:solidFill>
                        </a:rPr>
                        <a:t>Attendee Rx lift (30-day)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59E0B"/>
                          </a:solidFill>
                        </a:rPr>
                        <a:t>Advocacy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Ambassador Content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Written blog stories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Short-form video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6366F1"/>
                          </a:solidFill>
                        </a:rPr>
                        <a:t>Engagement rate / shares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8288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384048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KPI Dashboard — Awareness, Consideration &amp; Conversion</a:t>
            </a:r>
            <a:endParaRPr lang="en-US" sz="20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" y="914400"/>
          <a:ext cx="7955280" cy="4096512"/>
        </p:xfrm>
        <a:graphic>
          <a:graphicData uri="http://schemas.openxmlformats.org/drawingml/2006/table">
            <a:tbl>
              <a:tblPr/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Phase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KPI Metric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Target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Measurement Source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Owner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Freq.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EA5E9"/>
                          </a:solidFill>
                        </a:rPr>
                        <a:t>Awareness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Aided Brand Awareness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60% HCPs by M12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Quarterly tracking study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Brand Marketing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Quarterly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EA5E9"/>
                          </a:solidFill>
                        </a:rPr>
                        <a:t>Awareness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Unaided Disease Awareness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35% target patients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Patient panel survey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Patient Marketing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Bi-annual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EA5E9"/>
                          </a:solidFill>
                        </a:rPr>
                        <a:t>Awareness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Share of Voice (SOV)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Top 2 in category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Veeva Crossix, IQVIA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Media / Analytics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Monthly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EA5E9"/>
                          </a:solidFill>
                        </a:rPr>
                        <a:t>Awareness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Congress Engagement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500 interactions / event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Badge scan + lead capture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Medical Affairs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Per event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D9488"/>
                          </a:solidFill>
                        </a:rPr>
                        <a:t>Consideration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HCP Email Engagement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Open ≥ 28% · CTR ≥ 4.5%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Veeva CRM / automation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Omnichannel Ops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Weekly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D9488"/>
                          </a:solidFill>
                        </a:rPr>
                        <a:t>Consideration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Webinar Attendance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65% reg-to-attend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Platform analytics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Medical Education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Per event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D9488"/>
                          </a:solidFill>
                        </a:rPr>
                        <a:t>Consideration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eDetail Completion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72%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Veeva CLM analytics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Field Force Ops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Monthly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D9488"/>
                          </a:solidFill>
                        </a:rPr>
                        <a:t>Consideration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Content Engagement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3 assets / HCP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CRM + web composite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Omnichannel Ops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Monthly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0B981"/>
                          </a:solidFill>
                        </a:rPr>
                        <a:t>Conversion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NBRx Volume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1,200 / month by M6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IQVIA / Symphony Health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Commercial Analytics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Weekly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0B981"/>
                          </a:solidFill>
                        </a:rPr>
                        <a:t>Conversion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TRx Volume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Peak share trajectory Y3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IQVIA NPA / NSP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Commercial Analytics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Weekly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0B981"/>
                          </a:solidFill>
                        </a:rPr>
                        <a:t>Conversion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Hub Enrollment Rate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85% Rx → enrolled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Hub platform reporting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Patient Services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Weekly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0B981"/>
                          </a:solidFill>
                        </a:rPr>
                        <a:t>Conversion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Time to First Fill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≤ 7 days Rx to dispense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SP / hub data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Trade / Distribution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Monthly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0B981"/>
                          </a:solidFill>
                        </a:rPr>
                        <a:t>Conversion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PA Approval Rate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78% first-pass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Hub / PA tracking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Market Access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Monthly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KPI Dashboard — Adherence &amp; Advocacy</a:t>
            </a:r>
            <a:endParaRPr lang="en-US" sz="20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" y="868680"/>
          <a:ext cx="7955280" cy="2633472"/>
        </p:xfrm>
        <a:graphic>
          <a:graphicData uri="http://schemas.openxmlformats.org/drawingml/2006/table">
            <a:tbl>
              <a:tblPr/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Phase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KPI Metric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Target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Measurement Source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Owner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Freq.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8B5CF6"/>
                          </a:solidFill>
                        </a:rPr>
                        <a:t>Adherence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PDC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80% at M6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Claims / SP refill data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Patient Services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Monthly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8B5CF6"/>
                          </a:solidFill>
                        </a:rPr>
                        <a:t>Adherence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Refill Rate (2nd→3rd)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70%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SP data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Patient Services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Monthly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8B5CF6"/>
                          </a:solidFill>
                        </a:rPr>
                        <a:t>Adherence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Patient App Adoption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40% enrolled patients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App analytics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Digital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Monthly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8B5CF6"/>
                          </a:solidFill>
                        </a:rPr>
                        <a:t>Adherence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Patient NPS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55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Quarterly survey (n≥200)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Patient Experience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Quarterly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59E0B"/>
                          </a:solidFill>
                        </a:rPr>
                        <a:t>Advocacy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Speaker Bureau Utilization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80% speakers active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Speaker program tracker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HCP Marketing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Quarterly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59E0B"/>
                          </a:solidFill>
                        </a:rPr>
                        <a:t>Advocacy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P2P Rx Lift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15% NBRx lift (30-day)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Matched cohort analysis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Commercial Analytics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Per program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59E0B"/>
                          </a:solidFill>
                        </a:rPr>
                        <a:t>Advocacy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B2A4A"/>
                          </a:solidFill>
                        </a:rPr>
                        <a:t>Ambassador Reach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≥ 50K impressions / qtr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Social + earned media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Patient Marketing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64748B"/>
                          </a:solidFill>
                        </a:rPr>
                        <a:t>Quarterly</a:t>
                      </a:r>
                      <a:endParaRPr lang="en-US" sz="8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347472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KPI GOVERNANCE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457200" y="3794760"/>
            <a:ext cx="26517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594360" y="38404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Stand-Up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94360" y="413308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NBRx, TRx, hub enrollment, email engagement, time-to-first-fill. Monday brand team review.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3291840" y="3794760"/>
            <a:ext cx="26517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3429000" y="38404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Business Review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3429000" y="413308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KPI scorecard (RAG). A/B test results. Channel mix optimization recs.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6126480" y="3794760"/>
            <a:ext cx="26517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6263640" y="38404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Strategic Review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6263640" y="413308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 trends, patient NPS, speaker ROI, market share trajectory. Annual recalibration.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to Build Your Plan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1371600" y="246888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this framework as a working template.</a:t>
            </a:r>
            <a:endParaRPr lang="en-US" sz="14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Customize channels, assets, KPIs, and decision paths for your specific product and market.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4114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Omnichannel Marketing Plan Template  |  JW Transform Consulting | Pharma &amp; Biotech Edition  | 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Inside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54864" cy="59436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554480" y="118872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Omnichannel Journey Map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754880" y="118872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HCP, Patient &amp; Payer paths across 5 lifecycle phases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92024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" y="1920240"/>
            <a:ext cx="54864" cy="594360"/>
          </a:xfrm>
          <a:prstGeom prst="rect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005840" y="192024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6366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554480" y="192024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Phase-by-Phase Details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754880" y="192024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Channels, assets &amp; A/B tests for each phase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265176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31520" y="2651760"/>
            <a:ext cx="54864" cy="59436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005840" y="265176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554480" y="265176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Paths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754880" y="265176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Pharma-specific routing logic for plan customization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338328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31520" y="3383280"/>
            <a:ext cx="54864" cy="5943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005840" y="338328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554480" y="338328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A/B Testing Framework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4754880" y="338328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MLR-compliant experimentation protocol + 10 test cards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731520" y="411480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731520" y="4114800"/>
            <a:ext cx="54864" cy="59436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1005840" y="411480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554480" y="411480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Dashboard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4754880" y="411480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metrics with targets, sources, owners &amp; governance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28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01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4572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Omnichannel Journey Map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822960" y="1051560"/>
            <a:ext cx="502920" cy="502920"/>
          </a:xfrm>
          <a:prstGeom prst="ellipse">
            <a:avLst/>
          </a:prstGeom>
          <a:solidFill>
            <a:srgbClr val="0EA5E9">
              <a:alpha val="15000"/>
            </a:srgbClr>
          </a:solidFill>
          <a:ln w="254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627632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Awareness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2468880" y="1051560"/>
            <a:ext cx="502920" cy="502920"/>
          </a:xfrm>
          <a:prstGeom prst="ellipse">
            <a:avLst/>
          </a:prstGeom>
          <a:solidFill>
            <a:srgbClr val="0D9488">
              <a:alpha val="15000"/>
            </a:srgbClr>
          </a:solidFill>
          <a:ln w="254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148840" y="1627632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Consideration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114800" y="1051560"/>
            <a:ext cx="502920" cy="502920"/>
          </a:xfrm>
          <a:prstGeom prst="ellipse">
            <a:avLst/>
          </a:prstGeom>
          <a:solidFill>
            <a:srgbClr val="10B981">
              <a:alpha val="15000"/>
            </a:srgbClr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794760" y="1627632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Conversion / Rx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760720" y="1051560"/>
            <a:ext cx="502920" cy="502920"/>
          </a:xfrm>
          <a:prstGeom prst="ellipse">
            <a:avLst/>
          </a:prstGeom>
          <a:solidFill>
            <a:srgbClr val="8B5CF6">
              <a:alpha val="15000"/>
            </a:srgbClr>
          </a:solidFill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40680" y="1627632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Adherence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7406640" y="1051560"/>
            <a:ext cx="502920" cy="502920"/>
          </a:xfrm>
          <a:prstGeom prst="ellipse">
            <a:avLst/>
          </a:prstGeom>
          <a:solidFill>
            <a:srgbClr val="F59E0B">
              <a:alpha val="15000"/>
            </a:srgbClr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086600" y="1627632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691640" y="1298448"/>
            <a:ext cx="45720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337560" y="1298448"/>
            <a:ext cx="45720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983480" y="1298448"/>
            <a:ext cx="45720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629400" y="1298448"/>
            <a:ext cx="45720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37160" y="205740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HCP PATH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1005840" y="2057400"/>
            <a:ext cx="1463040" cy="777240"/>
          </a:xfrm>
          <a:prstGeom prst="rect">
            <a:avLst/>
          </a:prstGeom>
          <a:solidFill>
            <a:srgbClr val="0EA5E9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1005840" y="2057400"/>
            <a:ext cx="36576" cy="777240"/>
          </a:xfrm>
          <a:prstGeom prst="rect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097280" y="205740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 ads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Congress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606040" y="2057400"/>
            <a:ext cx="1463040" cy="777240"/>
          </a:xfrm>
          <a:prstGeom prst="rect">
            <a:avLst/>
          </a:prstGeom>
          <a:solidFill>
            <a:srgbClr val="0D9488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2606040" y="2057400"/>
            <a:ext cx="36576" cy="77724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697480" y="205740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 detail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CME / eDetail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206240" y="2057400"/>
            <a:ext cx="1463040" cy="777240"/>
          </a:xfrm>
          <a:prstGeom prst="rect">
            <a:avLst/>
          </a:prstGeom>
          <a:solidFill>
            <a:srgbClr val="10B981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206240" y="2057400"/>
            <a:ext cx="36576" cy="7772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297680" y="205740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Formulary pull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5806440" y="2057400"/>
            <a:ext cx="1463040" cy="777240"/>
          </a:xfrm>
          <a:prstGeom prst="rect">
            <a:avLst/>
          </a:prstGeom>
          <a:solidFill>
            <a:srgbClr val="8B5CF6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5806440" y="2057400"/>
            <a:ext cx="36576" cy="7772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897880" y="205740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RWE updates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Advisory boards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7406640" y="2057400"/>
            <a:ext cx="1463040" cy="777240"/>
          </a:xfrm>
          <a:prstGeom prst="rect">
            <a:avLst/>
          </a:prstGeom>
          <a:solidFill>
            <a:srgbClr val="F59E0B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7406640" y="2057400"/>
            <a:ext cx="36576" cy="7772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7498080" y="205740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 bureau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P2P programs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37160" y="301752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 PATH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1005840" y="3017520"/>
            <a:ext cx="1463040" cy="777240"/>
          </a:xfrm>
          <a:prstGeom prst="rect">
            <a:avLst/>
          </a:prstGeom>
          <a:solidFill>
            <a:srgbClr val="0EA5E9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1005840" y="3017520"/>
            <a:ext cx="36576" cy="777240"/>
          </a:xfrm>
          <a:prstGeom prst="rect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1097280" y="301752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DTC TV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Disease awareness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2606040" y="3017520"/>
            <a:ext cx="1463040" cy="777240"/>
          </a:xfrm>
          <a:prstGeom prst="rect">
            <a:avLst/>
          </a:prstGeom>
          <a:solidFill>
            <a:srgbClr val="0D9488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2606040" y="3017520"/>
            <a:ext cx="36576" cy="77724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2697480" y="301752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portal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Retargeting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4206240" y="3017520"/>
            <a:ext cx="1463040" cy="777240"/>
          </a:xfrm>
          <a:prstGeom prst="rect">
            <a:avLst/>
          </a:prstGeom>
          <a:solidFill>
            <a:srgbClr val="10B981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4206240" y="3017520"/>
            <a:ext cx="36576" cy="7772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4297680" y="301752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 enrollment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Copay card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5806440" y="3017520"/>
            <a:ext cx="1463040" cy="777240"/>
          </a:xfrm>
          <a:prstGeom prst="rect">
            <a:avLst/>
          </a:prstGeom>
          <a:solidFill>
            <a:srgbClr val="8B5CF6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5806440" y="3017520"/>
            <a:ext cx="36576" cy="7772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5897880" y="301752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Refill reminders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app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7406640" y="3017520"/>
            <a:ext cx="1463040" cy="777240"/>
          </a:xfrm>
          <a:prstGeom prst="rect">
            <a:avLst/>
          </a:prstGeom>
          <a:solidFill>
            <a:srgbClr val="F59E0B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7406640" y="3017520"/>
            <a:ext cx="36576" cy="7772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7498080" y="301752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Ambassador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137160" y="397764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PAYER / ACCESS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1005840" y="3977640"/>
            <a:ext cx="1463040" cy="777240"/>
          </a:xfrm>
          <a:prstGeom prst="rect">
            <a:avLst/>
          </a:prstGeom>
          <a:solidFill>
            <a:srgbClr val="0EA5E9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" name="Shape 51"/>
          <p:cNvSpPr/>
          <p:nvPr/>
        </p:nvSpPr>
        <p:spPr>
          <a:xfrm>
            <a:off x="1005840" y="3977640"/>
            <a:ext cx="36576" cy="777240"/>
          </a:xfrm>
          <a:prstGeom prst="rect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1097280" y="397764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HEOR dossier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2606040" y="3977640"/>
            <a:ext cx="1463040" cy="777240"/>
          </a:xfrm>
          <a:prstGeom prst="rect">
            <a:avLst/>
          </a:prstGeom>
          <a:solidFill>
            <a:srgbClr val="0D9488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6" name="Shape 54"/>
          <p:cNvSpPr/>
          <p:nvPr/>
        </p:nvSpPr>
        <p:spPr>
          <a:xfrm>
            <a:off x="2606040" y="3977640"/>
            <a:ext cx="36576" cy="77724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2697480" y="397764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proposition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comms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4206240" y="3977640"/>
            <a:ext cx="1463040" cy="777240"/>
          </a:xfrm>
          <a:prstGeom prst="rect">
            <a:avLst/>
          </a:prstGeom>
          <a:solidFill>
            <a:srgbClr val="10B981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9" name="Shape 57"/>
          <p:cNvSpPr/>
          <p:nvPr/>
        </p:nvSpPr>
        <p:spPr>
          <a:xfrm>
            <a:off x="4206240" y="3977640"/>
            <a:ext cx="36576" cy="7772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4297680" y="397764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Formulary negotiation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 support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5806440" y="3977640"/>
            <a:ext cx="1463040" cy="777240"/>
          </a:xfrm>
          <a:prstGeom prst="rect">
            <a:avLst/>
          </a:prstGeom>
          <a:solidFill>
            <a:srgbClr val="8B5CF6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2" name="Shape 60"/>
          <p:cNvSpPr/>
          <p:nvPr/>
        </p:nvSpPr>
        <p:spPr>
          <a:xfrm>
            <a:off x="5806440" y="3977640"/>
            <a:ext cx="36576" cy="7772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5897880" y="397764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tracking</a:t>
            </a:r>
            <a:endParaRPr lang="en-US" sz="900" dirty="0"/>
          </a:p>
        </p:txBody>
      </p:sp>
      <p:sp>
        <p:nvSpPr>
          <p:cNvPr id="64" name="Shape 62"/>
          <p:cNvSpPr/>
          <p:nvPr/>
        </p:nvSpPr>
        <p:spPr>
          <a:xfrm>
            <a:off x="7406640" y="3977640"/>
            <a:ext cx="1463040" cy="777240"/>
          </a:xfrm>
          <a:prstGeom prst="rect">
            <a:avLst/>
          </a:prstGeom>
          <a:solidFill>
            <a:srgbClr val="F59E0B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5" name="Shape 63"/>
          <p:cNvSpPr/>
          <p:nvPr/>
        </p:nvSpPr>
        <p:spPr>
          <a:xfrm>
            <a:off x="7406640" y="3977640"/>
            <a:ext cx="36576" cy="7772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6" name="Text 64"/>
          <p:cNvSpPr/>
          <p:nvPr/>
        </p:nvSpPr>
        <p:spPr>
          <a:xfrm>
            <a:off x="7498080" y="397764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Contracting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renewal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Orchestration Principles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265176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265176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2344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Next-Best-Action Engine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40080" y="1737360"/>
            <a:ext cx="22860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CRM-triggered channel sequencing. If HCP opens email but doesn't click, trigger rep follow-up within 48 hours. If patient visits hub but doesn't enroll, retarget with enrollment ad + nurse call.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91840" y="1005840"/>
            <a:ext cx="265176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91840" y="1005840"/>
            <a:ext cx="2651760" cy="54864"/>
          </a:xfrm>
          <a:prstGeom prst="rect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474720" y="12344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Consent &amp; Compliance Layer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474720" y="1737360"/>
            <a:ext cx="22860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touchpoints governed by opt-in preferences. HIPAA-compliant patient data flows. MLR-approved content only. Adverse event capture at every patient interaction point.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26480" y="1005840"/>
            <a:ext cx="265176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126480" y="1005840"/>
            <a:ext cx="2651760" cy="54864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309360" y="12344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 Measurement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309360" y="1737360"/>
            <a:ext cx="22860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customer view across channels. Multi-touch attribution model. Weekly omnichannel scorecard reviewed by brand team. Quarterly optimization cycles with A/B insights.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82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01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384048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Awareness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31520" y="8046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disease/brand awareness among HCPs and patients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234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CHANNELS</a:t>
            </a:r>
            <a:endParaRPr lang="en-US" sz="10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3931920" cy="2340864"/>
        </p:xfrm>
        <a:graphic>
          <a:graphicData uri="http://schemas.openxmlformats.org/drawingml/2006/table">
            <a:tbl>
              <a:tblPr/>
              <a:tblGrid>
                <a:gridCol w="301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Medical Journals / Pubs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KOL Engagement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Congress / Symposia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Programmatic Display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Both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Social Media (LinkedIn / X)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Both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DTC Television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Disease Awareness Campaign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Advocacy Partnerships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754880" y="1234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ASSETS</a:t>
            </a:r>
            <a:endParaRPr lang="en-US" sz="1000" dirty="0"/>
          </a:p>
        </p:txBody>
      </p:sp>
      <p:graphicFrame>
        <p:nvGraphicFramePr>
          <p:cNvPr id="11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508760"/>
          <a:ext cx="3931920" cy="2048256"/>
        </p:xfrm>
        <a:graphic>
          <a:graphicData uri="http://schemas.openxmlformats.org/drawingml/2006/table">
            <a:tbl>
              <a:tblPr/>
              <a:tblGrid>
                <a:gridCol w="393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Unbranded disease education microsite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KOL video testimonials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Congress booth materials &amp; leave-behinds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Peer-reviewed publication reprints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Social media content calendar (organic + paid)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DTC TV spot (30s / 60s)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brochure (print + digital)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457200" y="41605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A/B TESTING OPPORTUNITIES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4434840"/>
            <a:ext cx="402336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94360" y="44348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DTC Creative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594360" y="4645152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Emotional patient story  |  B: Clinical benefit-led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594360" y="481888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Metric: Aided awareness lift</a:t>
            </a:r>
            <a:endParaRPr lang="en-US" sz="900" dirty="0"/>
          </a:p>
        </p:txBody>
      </p:sp>
      <p:sp>
        <p:nvSpPr>
          <p:cNvPr id="15" name="Shape 11"/>
          <p:cNvSpPr/>
          <p:nvPr/>
        </p:nvSpPr>
        <p:spPr>
          <a:xfrm>
            <a:off x="4754880" y="4434840"/>
            <a:ext cx="402336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4892040" y="44348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HCP Journal Ad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4892040" y="4645152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MOA-focused visual  |  B: Efficacy data table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4892040" y="481888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Metric: Ad recall / engagement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82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02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384048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Consideration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31520" y="8046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 deeper engagement and move HCPs/patients toward action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234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CHANNELS</a:t>
            </a:r>
            <a:endParaRPr lang="en-US" sz="10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3931920" cy="2340864"/>
        </p:xfrm>
        <a:graphic>
          <a:graphicData uri="http://schemas.openxmlformats.org/drawingml/2006/table">
            <a:tbl>
              <a:tblPr/>
              <a:tblGrid>
                <a:gridCol w="301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Rep / MSL Detailing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Branded Webinars / CME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EHR Point-of-Care Alerts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Email Nurture Sequences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Both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Retargeting Display / Video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Both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Education Portal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Caregiver Resources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Telehealth Partnerships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754880" y="1234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ASSETS</a:t>
            </a:r>
            <a:endParaRPr lang="en-US" sz="1000" dirty="0"/>
          </a:p>
        </p:txBody>
      </p:sp>
      <p:graphicFrame>
        <p:nvGraphicFramePr>
          <p:cNvPr id="1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508760"/>
          <a:ext cx="3931920" cy="2340864"/>
        </p:xfrm>
        <a:graphic>
          <a:graphicData uri="http://schemas.openxmlformats.org/drawingml/2006/table">
            <a:tbl>
              <a:tblPr/>
              <a:tblGrid>
                <a:gridCol w="393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Branded HCP detail aid (eDetail + print)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Clinical data slide deck (rep-ready)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CME / webinar series (3-part)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Email sequences (HCP: 6-touch; Patient: 8-touch)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Branded patient education video series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Dosing &amp; administration guide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Caregiver support toolkit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Savings card / co-pay program landing page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457200" y="41605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A/B TESTING OPPORTUNITIES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457200" y="4434840"/>
            <a:ext cx="402336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94360" y="44348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Subject Lines</a:t>
            </a:r>
            <a:endParaRPr lang="en-US" sz="1100" dirty="0"/>
          </a:p>
        </p:txBody>
      </p:sp>
      <p:sp>
        <p:nvSpPr>
          <p:cNvPr id="9" name="Text 9"/>
          <p:cNvSpPr/>
          <p:nvPr/>
        </p:nvSpPr>
        <p:spPr>
          <a:xfrm>
            <a:off x="594360" y="4645152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Data-driven ("67% response")  |  B: Benefit-driven ("Transform outcomes")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594360" y="481888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Metric: Open rate / CTR</a:t>
            </a:r>
            <a:endParaRPr lang="en-US" sz="900" dirty="0"/>
          </a:p>
        </p:txBody>
      </p:sp>
      <p:sp>
        <p:nvSpPr>
          <p:cNvPr id="15" name="Shape 11"/>
          <p:cNvSpPr/>
          <p:nvPr/>
        </p:nvSpPr>
        <p:spPr>
          <a:xfrm>
            <a:off x="4754880" y="4434840"/>
            <a:ext cx="402336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4892040" y="44348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Webinar Format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4892040" y="4645152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Live panel discussion  |  B: On-demand case study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4892040" y="481888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Metric: Reg-to-attend rate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82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03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384048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Conversion / Rx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31520" y="8046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intent into prescriptions and treatment initiation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234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CHANNELS</a:t>
            </a:r>
            <a:endParaRPr lang="en-US" sz="10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3931920" cy="2340864"/>
        </p:xfrm>
        <a:graphic>
          <a:graphicData uri="http://schemas.openxmlformats.org/drawingml/2006/table">
            <a:tbl>
              <a:tblPr/>
              <a:tblGrid>
                <a:gridCol w="301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Rep Follow-Up / Samples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Formulary Pull-Through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Prior Auth Support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Hub / Patient Services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Both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Specialty Pharmacy Coordination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Both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Copay Assistance Programs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Nurse Educator Calls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First-Dose Onboarding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 5"/>
          <p:cNvSpPr/>
          <p:nvPr/>
        </p:nvSpPr>
        <p:spPr>
          <a:xfrm>
            <a:off x="4754880" y="1234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ASSETS</a:t>
            </a:r>
            <a:endParaRPr lang="en-US" sz="1000" dirty="0"/>
          </a:p>
        </p:txBody>
      </p:sp>
      <p:graphicFrame>
        <p:nvGraphicFramePr>
          <p:cNvPr id="1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508760"/>
          <a:ext cx="3931920" cy="2340864"/>
        </p:xfrm>
        <a:graphic>
          <a:graphicData uri="http://schemas.openxmlformats.org/drawingml/2006/table">
            <a:tbl>
              <a:tblPr/>
              <a:tblGrid>
                <a:gridCol w="393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Formulary &amp; payer access guide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Prior authorization support toolkit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Sample request &amp; fulfillment workflow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hub enrollment forms (digital + paper)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Copay card / savings program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Specialty pharmacy onboarding kit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First-injection / first-dose training video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Nurse educator call scripts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457200" y="41605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A/B TESTING OPPORTUNITIES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457200" y="4434840"/>
            <a:ext cx="402336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94360" y="44348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 Enrollment Flow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594360" y="4645152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Digital-first (portal)  |  B: Phone-first (live agent)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594360" y="481888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Metric: Enrollment completion rate</a:t>
            </a:r>
            <a:endParaRPr lang="en-US" sz="900" dirty="0"/>
          </a:p>
        </p:txBody>
      </p:sp>
      <p:sp>
        <p:nvSpPr>
          <p:cNvPr id="9" name="Shape 11"/>
          <p:cNvSpPr/>
          <p:nvPr/>
        </p:nvSpPr>
        <p:spPr>
          <a:xfrm>
            <a:off x="4754880" y="4434840"/>
            <a:ext cx="402336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4892040" y="44348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Copay Card Offer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4892040" y="4645152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$0 first fill  |  B: Pay no more than $X/month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4892040" y="481888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Metric: Redemption rate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82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04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384048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Adherence &amp; Loyalty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31520" y="8046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 treatment and build long-term engagement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234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CHANNELS</a:t>
            </a:r>
            <a:endParaRPr lang="en-US" sz="10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3931920" cy="914400"/>
        </p:xfrm>
        <a:graphic>
          <a:graphicData uri="http://schemas.openxmlformats.org/drawingml/2006/table">
            <a:tbl>
              <a:tblPr/>
              <a:tblGrid>
                <a:gridCol w="301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Refill Reminder Programs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App / Digital Companion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Peer Support Communities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Real-World Evidence Comms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Outcomes-Based Contracting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Medical Affairs / Advisory Boards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Satisfaction Surveys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Both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Lifecycle CRM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Both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754880" y="1234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ASSETS</a:t>
            </a:r>
            <a:endParaRPr lang="en-US" sz="1000" dirty="0"/>
          </a:p>
        </p:txBody>
      </p:sp>
      <p:graphicFrame>
        <p:nvGraphicFramePr>
          <p:cNvPr id="1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508760"/>
          <a:ext cx="3931920" cy="914400"/>
        </p:xfrm>
        <a:graphic>
          <a:graphicData uri="http://schemas.openxmlformats.org/drawingml/2006/table">
            <a:tbl>
              <a:tblPr/>
              <a:tblGrid>
                <a:gridCol w="393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Refill reminder SMS / email sequences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companion mobile app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Peer mentor matching program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RWE publication &amp; congress poster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HCP outcomes dashboard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Annual advisory board meeting plan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satisfaction survey (NPS)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Lifecycle CRM journey maps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457200" y="41605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A/B TESTING OPPORTUNITIES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457200" y="4434840"/>
            <a:ext cx="402336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94360" y="44348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Refill Reminders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594360" y="4645152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SMS 3 days before  |  B: App push + email 5 days before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594360" y="481888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Metric: Refill rate / PDC</a:t>
            </a:r>
            <a:endParaRPr lang="en-US" sz="900" dirty="0"/>
          </a:p>
        </p:txBody>
      </p:sp>
      <p:sp>
        <p:nvSpPr>
          <p:cNvPr id="15" name="Shape 11"/>
          <p:cNvSpPr/>
          <p:nvPr/>
        </p:nvSpPr>
        <p:spPr>
          <a:xfrm>
            <a:off x="4754880" y="4434840"/>
            <a:ext cx="402336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4892040" y="44348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App Engagement</a:t>
            </a:r>
            <a:endParaRPr lang="en-US" sz="1100" dirty="0"/>
          </a:p>
        </p:txBody>
      </p:sp>
      <p:sp>
        <p:nvSpPr>
          <p:cNvPr id="7" name="Text 13"/>
          <p:cNvSpPr/>
          <p:nvPr/>
        </p:nvSpPr>
        <p:spPr>
          <a:xfrm>
            <a:off x="4892040" y="4645152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Gamified symptom tracker  |  B: Minimal check-in prompt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4892040" y="481888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Metric: DAU / MAU ratio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82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05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384048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Advocacy &amp; Expansion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31520" y="8046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satisfied HCPs and patients into brand champions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234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CHANNELS</a:t>
            </a:r>
            <a:endParaRPr lang="en-US" sz="10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3931920" cy="914400"/>
        </p:xfrm>
        <a:graphic>
          <a:graphicData uri="http://schemas.openxmlformats.org/drawingml/2006/table">
            <a:tbl>
              <a:tblPr/>
              <a:tblGrid>
                <a:gridCol w="301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Speaker Bureau / Peer-to-Peer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Publication Planning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E40A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HCP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Ambassador Program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Indication Expansion Comms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Both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Testimonials (compliant)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9D174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Congressional / Policy Engagement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Both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754880" y="1234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ASSETS</a:t>
            </a:r>
            <a:endParaRPr lang="en-US" sz="10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508760"/>
          <a:ext cx="3931920" cy="914400"/>
        </p:xfrm>
        <a:graphic>
          <a:graphicData uri="http://schemas.openxmlformats.org/drawingml/2006/table">
            <a:tbl>
              <a:tblPr/>
              <a:tblGrid>
                <a:gridCol w="393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Speaker training &amp; certification program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Peer-to-peer slide deck library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ambassador recruitment &amp; training guide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Indication expansion launch kit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Compliant patient testimonial video series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342900" indent="-342900">
                        <a:buSzPct val="100000"/>
                        <a:buChar char="•"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Policy / advocacy white papers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6"/>
          <p:cNvSpPr/>
          <p:nvPr/>
        </p:nvSpPr>
        <p:spPr>
          <a:xfrm>
            <a:off x="457200" y="41605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A/B TESTING OPPORTUNITIES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457200" y="4434840"/>
            <a:ext cx="402336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94360" y="44348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P2P Format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594360" y="4645152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In-person dinner program  |  B: Virtual grand rounds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594360" y="481888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Metric: Attendee Rx lift (30-day)</a:t>
            </a:r>
            <a:endParaRPr lang="en-US" sz="900" dirty="0"/>
          </a:p>
        </p:txBody>
      </p:sp>
      <p:sp>
        <p:nvSpPr>
          <p:cNvPr id="15" name="Shape 11"/>
          <p:cNvSpPr/>
          <p:nvPr/>
        </p:nvSpPr>
        <p:spPr>
          <a:xfrm>
            <a:off x="4754880" y="4434840"/>
            <a:ext cx="4023360" cy="594360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4892040" y="44348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Ambassador Content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4892040" y="4645152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Written blog stories  |  B: Short-form video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4892040" y="481888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Metric: Engagement rate / shares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1809</Words>
  <Application>Microsoft Macintosh PowerPoint</Application>
  <PresentationFormat>On-screen Show (16:9)</PresentationFormat>
  <Paragraphs>496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Omnichannel Marketing Plan Template — Pharma &amp; Biotech</dc:title>
  <dc:subject>PptxGenJS Presentation</dc:subject>
  <dc:creator>JW Transform Advisory Panel</dc:creator>
  <cp:lastModifiedBy>Jonathan Wasserman</cp:lastModifiedBy>
  <cp:revision>2</cp:revision>
  <dcterms:created xsi:type="dcterms:W3CDTF">2026-04-04T16:35:50Z</dcterms:created>
  <dcterms:modified xsi:type="dcterms:W3CDTF">2026-04-04T21:39:18Z</dcterms:modified>
</cp:coreProperties>
</file>